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99"/>
    <a:srgbClr val="FFFF66"/>
    <a:srgbClr val="FFCC66"/>
    <a:srgbClr val="FFCC00"/>
    <a:srgbClr val="FFFF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8F65-C30A-4EAD-A2A9-9EAD4B3F06C9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D5E5-B06D-4FEC-9B66-AFFD1D764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92D050"/>
                </a:solidFill>
              </a:rPr>
              <a:t>萬般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帶不走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7391400" cy="838200"/>
          </a:xfrm>
        </p:spPr>
        <p:txBody>
          <a:bodyPr/>
          <a:lstStyle/>
          <a:p>
            <a:pPr algn="r"/>
            <a:r>
              <a:rPr lang="zh-CN" altLang="en-US" b="1" dirty="0" smtClean="0">
                <a:solidFill>
                  <a:schemeClr val="bg1"/>
                </a:solidFill>
              </a:rPr>
              <a:t>與奧思定聖詠</a:t>
            </a:r>
            <a:r>
              <a:rPr lang="en-US" altLang="zh-CN" b="1" dirty="0" smtClean="0">
                <a:solidFill>
                  <a:schemeClr val="bg1"/>
                </a:solidFill>
              </a:rPr>
              <a:t>96</a:t>
            </a:r>
            <a:r>
              <a:rPr lang="zh-CN" altLang="en-US" b="1" dirty="0" smtClean="0">
                <a:solidFill>
                  <a:schemeClr val="bg1"/>
                </a:solidFill>
              </a:rPr>
              <a:t>釋義的</a:t>
            </a:r>
            <a:r>
              <a:rPr lang="zh-CN" altLang="en-US" b="1" dirty="0" smtClean="0">
                <a:solidFill>
                  <a:srgbClr val="99CC00"/>
                </a:solidFill>
              </a:rPr>
              <a:t>共鳴</a:t>
            </a:r>
            <a:endParaRPr lang="en-US" b="1" dirty="0">
              <a:solidFill>
                <a:srgbClr val="99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祂將來臨，無論我們喜歡與否：不是因為祂現在不降臨，將來就不來臨。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He will come, whether we like or not: for because he comes not just now,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t is no reason that he will not come at all.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祂將來臨，你卻不知道何時。如果祂發現你準備好了，縱然你不知道祂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何時來臨，對你並沒有害處。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He will come, and when you know not; and if he shall find you ready, your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ignorance is no hurt to you.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1524000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b="1" dirty="0" smtClean="0">
                <a:solidFill>
                  <a:srgbClr val="92D050"/>
                </a:solidFill>
              </a:rPr>
              <a:t>96:12 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原野及其中的一切都要舞蹈，森林中的一切樹木各顯歡樂，</a:t>
            </a:r>
            <a:r>
              <a:rPr lang="en-US" altLang="zh-CN" sz="2000" b="1" dirty="0" smtClean="0">
                <a:solidFill>
                  <a:srgbClr val="92D050"/>
                </a:solidFill>
              </a:rPr>
              <a:t/>
            </a:r>
            <a:br>
              <a:rPr lang="en-US" altLang="zh-CN" sz="2000" b="1" dirty="0" smtClean="0">
                <a:solidFill>
                  <a:srgbClr val="92D050"/>
                </a:solidFill>
              </a:rPr>
            </a:br>
            <a:r>
              <a:rPr lang="en-US" altLang="zh-CN" sz="2000" b="1" dirty="0" smtClean="0">
                <a:solidFill>
                  <a:srgbClr val="92D050"/>
                </a:solidFill>
              </a:rPr>
              <a:t>96:13 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在上主面前歡樂，因為他己駕臨，因為他己駕臨，要統治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大地乾坤；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/>
              <a:t/>
            </a:r>
            <a:br>
              <a:rPr lang="zh-CN" altLang="en-US" sz="2000" b="1" dirty="0"/>
            </a:b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祂來過一次，以後要來審判普世，祂將尋找那些相信祂第一次降臨而喜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樂的人們，因為祂要降臨。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He came first: and later to judge the earth: </a:t>
            </a:r>
            <a:r>
              <a:rPr lang="en-US" sz="2000" b="1" dirty="0">
                <a:solidFill>
                  <a:schemeClr val="bg1"/>
                </a:solidFill>
              </a:rPr>
              <a:t>h</a:t>
            </a:r>
            <a:r>
              <a:rPr lang="en-US" sz="2000" b="1" dirty="0" smtClean="0">
                <a:solidFill>
                  <a:schemeClr val="bg1"/>
                </a:solidFill>
              </a:rPr>
              <a:t>e shall find those rejoicing who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believed in his first coming, “for he comes.”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</a:rPr>
              <a:t>96:13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他要以正義審判普世人群，以他的忠信治理天下萬民。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13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正義與真理是什麼？祂將集合祂的選民來審判世界，而把其他的人分開，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一些在祂的右邊，其他在祂的左邊。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What are righteousness and truth? He will gather together his elect with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him to the judgment, but the rest he will separate one from another; for he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will place some on the right, others on the left hand.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在他們的法官來臨之前，拒絕實行憐憫的人，他們將不能夠期望從法官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那裡得到憐憫，還有比這更正義、更真實的事？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But what is more just, what more true, than that they shall not expect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mercy from their judge, who have refused to act mercifully, before their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judge come?</a:t>
            </a:r>
          </a:p>
          <a:p>
            <a:pPr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“拒絕我，及不接受我話的，自由審判他的：就是我所說的話，要在末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日審判他。”（若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12:48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）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可是，那些選擇以慈悲行事的人，將受到慈悲的審判。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But those who chose to act with mercy, with mercy shall be judged…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>
                <a:solidFill>
                  <a:srgbClr val="FFFF66"/>
                </a:solidFill>
              </a:rPr>
              <a:t>反思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124200"/>
            <a:ext cx="7086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如果我們願意得到憐憫，在基督第二次來臨之前，如何處理自己的生命？如果有人得罪我們，如何面對他們？如果看到有需要的人，如何説明他們？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假設我們的施捨是自己的財富，才是慷慨，可是，我們所施捨的是屬於天主的，那麼，我們的施捨只是回報。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最悅樂天主的祭品：慈悲、謙遜、讚頌、平安、仁愛。如果我們奉獻這些禮品，就可以安心期待基督的第二次來臨。這也是隨著我們進入天堂的“善業”。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13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FF00"/>
                </a:solidFill>
              </a:rPr>
              <a:t>製作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趙必成，</a:t>
            </a:r>
            <a:r>
              <a:rPr lang="en-US" altLang="zh-CN" sz="2000" b="1" dirty="0" err="1" smtClean="0">
                <a:solidFill>
                  <a:srgbClr val="FFFF99"/>
                </a:solidFill>
              </a:rPr>
              <a:t>DMin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., PhD.</a:t>
            </a: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天主教華人靈修中心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rgbClr val="FFFF99"/>
                </a:solidFill>
              </a:rPr>
              <a:t>The Chinese Catholic Spiritual Center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New Brunswick, New Jersey, USA</a:t>
            </a:r>
          </a:p>
          <a:p>
            <a:pPr>
              <a:buNone/>
            </a:pPr>
            <a:r>
              <a:rPr lang="en-US" altLang="zh-CN" sz="2000" b="1" dirty="0" smtClean="0">
                <a:solidFill>
                  <a:srgbClr val="FFFF99"/>
                </a:solidFill>
              </a:rPr>
              <a:t>2012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年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11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月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19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日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0"/>
            <a:ext cx="8229600" cy="2362200"/>
          </a:xfrm>
          <a:prstGeom prst="rect">
            <a:avLst/>
          </a:prstGeom>
          <a:solidFill>
            <a:srgbClr val="99CC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99CC00"/>
                </a:solidFill>
              </a:rPr>
              <a:t>惟有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業</a:t>
            </a:r>
            <a:r>
              <a:rPr lang="zh-CN" altLang="en-US" sz="2800" b="1" dirty="0" smtClean="0">
                <a:solidFill>
                  <a:srgbClr val="99CC00"/>
                </a:solidFill>
              </a:rPr>
              <a:t>隨身</a:t>
            </a:r>
            <a:r>
              <a:rPr lang="en-US" altLang="zh-CN" sz="2800" dirty="0" smtClean="0">
                <a:solidFill>
                  <a:srgbClr val="99CC00"/>
                </a:solidFill>
              </a:rPr>
              <a:t/>
            </a:r>
            <a:br>
              <a:rPr lang="en-US" altLang="zh-CN" sz="2800" dirty="0" smtClean="0">
                <a:solidFill>
                  <a:srgbClr val="99CC00"/>
                </a:solidFill>
              </a:rPr>
            </a:br>
            <a:endParaRPr lang="en-US" sz="2800" b="1" dirty="0">
              <a:solidFill>
                <a:srgbClr val="99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根據梵文（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Karman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，音譯羯磨。英譯則是</a:t>
            </a:r>
            <a:r>
              <a:rPr lang="en-US" sz="2000" b="1" dirty="0" smtClean="0">
                <a:solidFill>
                  <a:schemeClr val="bg1"/>
                </a:solidFill>
              </a:rPr>
              <a:t>act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</a:t>
            </a:r>
            <a:r>
              <a:rPr lang="en-US" sz="2000" b="1" dirty="0" smtClean="0">
                <a:solidFill>
                  <a:schemeClr val="bg1"/>
                </a:solidFill>
              </a:rPr>
              <a:t> action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</a:t>
            </a:r>
            <a:r>
              <a:rPr lang="en-US" sz="2000" b="1" dirty="0" smtClean="0">
                <a:solidFill>
                  <a:schemeClr val="bg1"/>
                </a:solidFill>
              </a:rPr>
              <a:t>performance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business）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，泛指有情之行為，或簡稱“行為”。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“業”原是印度獨特的思想，在印度文化中相當普及，是輪回轉生之一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種動力。佛教沿用此語，謂以此“業”為因，能招感苦樂染淨之果。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佛教認為一切萬法無不基於因果之法，不僅眾生之苦樂果報，世界之淨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穢等，亦由業所感。 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人在塵世，起心動念都會留下“業”種，善念結善果，惡念結惡果，這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惡念即障礙幸福的業。因此，按倫理屬性分，“業”可分為“善業”、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“惡業”和“無記業”（非善非惡）。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57600"/>
            <a:ext cx="8229600" cy="2819400"/>
          </a:xfrm>
          <a:prstGeom prst="rect">
            <a:avLst/>
          </a:prstGeom>
          <a:solidFill>
            <a:srgbClr val="99CC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</a:rPr>
              <a:t>帶不走業隨身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  <a:solidFill>
            <a:schemeClr val="accent3">
              <a:lumMod val="75000"/>
              <a:alpha val="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“萬般帶不走，惟有業隨身”改自“萬般將不去，惟有業隨身”。此兩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句不是正式的佛經，只是古人王日休在其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《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龍舒增廣淨土文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》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提及過，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出自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《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大正藏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》 47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冊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259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頁下。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大正藏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全稱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大正新修大藏經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，於日本大正年間（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1912-1925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）開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始編修，故稱此名。全書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100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冊，分為正編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55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冊、續編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30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冊、昭和法寶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總目錄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冊、圖像部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12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冊，共收經律論及中日兩國撰述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3497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部、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13520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卷，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是自古以來最龐大的善本大藏經。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1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。。。山人人生時，父母妻子，屋宅田園，牛羊車馬。。。古人有言，一日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無常到，方知夢裡人。</a:t>
            </a:r>
            <a:r>
              <a:rPr lang="zh-CN" altLang="en-US" sz="2000" b="1" dirty="0" smtClean="0">
                <a:solidFill>
                  <a:srgbClr val="FFFF66"/>
                </a:solidFill>
              </a:rPr>
              <a:t>萬般將不去，惟有業隨身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。妙哉此言也。予故用此後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兩句，添以兩句，而成一偈雲，</a:t>
            </a:r>
            <a:r>
              <a:rPr lang="zh-CN" altLang="en-US" sz="2000" b="1" dirty="0" smtClean="0">
                <a:solidFill>
                  <a:srgbClr val="FFFF66"/>
                </a:solidFill>
              </a:rPr>
              <a:t>萬般將不去，惟有業隨身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。。。蓋業者，謂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善業惡業。。。</a:t>
            </a:r>
            <a:r>
              <a:rPr lang="zh-CN" altLang="en-US" sz="2000" b="1" dirty="0" smtClean="0">
                <a:solidFill>
                  <a:srgbClr val="FFFF66"/>
                </a:solidFill>
              </a:rPr>
              <a:t>凡貪種種外物以奉其身者，皆是死物上作活計也。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世人雖未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能免此，當于營生奉身之中，挪頃刻之暇，</a:t>
            </a:r>
            <a:r>
              <a:rPr lang="zh-CN" altLang="en-US" sz="2000" b="1" dirty="0" smtClean="0">
                <a:solidFill>
                  <a:srgbClr val="FFFF66"/>
                </a:solidFill>
              </a:rPr>
              <a:t>回光自照，以留心於淨土，乃活</a:t>
            </a:r>
            <a:endParaRPr lang="en-US" altLang="zh-CN" sz="20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物上作活計也。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且如汲汲營生，雖致富如石崇，貴極一品，終有數盡之期，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66"/>
                </a:solidFill>
              </a:rPr>
              <a:t>豈若淨土之無盡也。</a:t>
            </a:r>
            <a:endParaRPr lang="en-US" sz="20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000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52600"/>
            <a:ext cx="8305800" cy="44196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聖詠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96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1600" b="1" dirty="0"/>
              <a:t>96:1 </a:t>
            </a:r>
            <a:r>
              <a:rPr lang="zh-CN" altLang="en-US" sz="1600" b="1" dirty="0" smtClean="0"/>
              <a:t>請眾齊向上主歌唱新歌，普世大地，請向上主謳歌！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96:2 </a:t>
            </a:r>
            <a:r>
              <a:rPr lang="zh-CN" altLang="en-US" sz="1600" b="1" dirty="0" smtClean="0"/>
              <a:t>請向上主歌唱，讚美他的聖名，一日復一日地，宣揚他的救恩。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96:3 </a:t>
            </a:r>
            <a:r>
              <a:rPr lang="zh-CN" altLang="en-US" sz="1600" b="1" dirty="0" smtClean="0"/>
              <a:t>請在列邦中，傳述他的光榮，請在萬民中，宣揚他的奇功。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96:4 </a:t>
            </a:r>
            <a:r>
              <a:rPr lang="zh-CN" altLang="en-US" sz="1600" b="1" dirty="0" smtClean="0"/>
              <a:t>因為上主偉大，應受讚美，惟他超越眾神，可敬可畏。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96:5 </a:t>
            </a:r>
            <a:r>
              <a:rPr lang="zh-CN" altLang="en-US" sz="1600" b="1" dirty="0" smtClean="0"/>
              <a:t>萬邦的眾神盡屬虛幻，但上主卻造成了蒼天；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96:6 </a:t>
            </a:r>
            <a:r>
              <a:rPr lang="zh-CN" altLang="en-US" sz="1600" b="1" dirty="0" smtClean="0"/>
              <a:t>威嚴與尊榮，常在他的面前，權能與光耀，圍繞他的聖壇。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96:7 </a:t>
            </a:r>
            <a:r>
              <a:rPr lang="zh-CN" altLang="en-US" sz="1600" b="1" dirty="0" smtClean="0"/>
              <a:t>各民各族，請將光榮歸於上主，各家各戶，請將威能歸於上主。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96:8 </a:t>
            </a:r>
            <a:r>
              <a:rPr lang="zh-CN" altLang="en-US" sz="1600" b="1" dirty="0" smtClean="0"/>
              <a:t>請將主名光榮歸於上主！請進入他的庭院奉獻祭物。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96:9 </a:t>
            </a:r>
            <a:r>
              <a:rPr lang="zh-CN" altLang="en-US" sz="1600" b="1" dirty="0" smtClean="0"/>
              <a:t>請穿聖潔的禮服，叩拜上主，普世大地，要在他面前顫抖！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96:10 </a:t>
            </a:r>
            <a:r>
              <a:rPr lang="zh-CN" altLang="en-US" sz="1600" b="1" dirty="0" smtClean="0"/>
              <a:t>請在萬民中高呼：上主為王！他穩定寰宇，使它不再動盪，他以正義公道來治理萬邦。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96:11 </a:t>
            </a:r>
            <a:r>
              <a:rPr lang="zh-CN" altLang="en-US" sz="1600" b="1" dirty="0" smtClean="0"/>
              <a:t>願諸天歡樂，願大地踴躍，願海洋及其中的一切怒號！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96:12 </a:t>
            </a:r>
            <a:r>
              <a:rPr lang="zh-CN" altLang="en-US" sz="1600" b="1" dirty="0" smtClean="0"/>
              <a:t>原野及其中的一切都要舞蹈，森林中的一切樹木各顯歡樂，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96:13 </a:t>
            </a:r>
            <a:r>
              <a:rPr lang="zh-CN" altLang="en-US" sz="1600" b="1" dirty="0" smtClean="0"/>
              <a:t>在上主面前歡樂，因為他己駕臨，因為他己駕臨，要統治</a:t>
            </a:r>
            <a:r>
              <a:rPr lang="zh-CN" altLang="en-US" sz="1600" b="1" dirty="0" smtClean="0"/>
              <a:t>大地乾坤；</a:t>
            </a:r>
            <a:r>
              <a:rPr lang="zh-CN" altLang="en-US" sz="1600" b="1" dirty="0" smtClean="0"/>
              <a:t>他要以正義審判  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/>
              <a:t> </a:t>
            </a:r>
            <a:r>
              <a:rPr lang="en-US" altLang="zh-CN" sz="1600" b="1" dirty="0" smtClean="0"/>
              <a:t>          </a:t>
            </a:r>
            <a:r>
              <a:rPr lang="zh-CN" altLang="en-US" sz="1600" b="1" dirty="0" smtClean="0"/>
              <a:t>普世人群，以他的忠信治理天下萬民。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45000" r="-15000" b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FF00"/>
                </a:solidFill>
              </a:rPr>
              <a:t>奧思定聖詠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96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釋義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altLang="zh-CN" sz="2000" b="1" dirty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無所掛慮的人，毫無畏懼地等待主的來臨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</a:rPr>
              <a:t>。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S/</a:t>
            </a:r>
            <a:r>
              <a:rPr lang="en-US" sz="2000" b="1" dirty="0" smtClean="0">
                <a:solidFill>
                  <a:schemeClr val="bg1"/>
                </a:solidFill>
              </a:rPr>
              <a:t>He </a:t>
            </a:r>
            <a:r>
              <a:rPr lang="en-US" sz="2000" b="1" dirty="0">
                <a:solidFill>
                  <a:schemeClr val="bg1"/>
                </a:solidFill>
              </a:rPr>
              <a:t>who is without carefulness, </a:t>
            </a:r>
            <a:r>
              <a:rPr lang="en-US" sz="2000" b="1" dirty="0" smtClean="0">
                <a:solidFill>
                  <a:schemeClr val="bg1"/>
                </a:solidFill>
              </a:rPr>
              <a:t>wait</a:t>
            </a: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without fear for </a:t>
            </a:r>
            <a:r>
              <a:rPr lang="en-US" sz="2000" b="1" dirty="0" smtClean="0">
                <a:solidFill>
                  <a:schemeClr val="bg1"/>
                </a:solidFill>
              </a:rPr>
              <a:t>her/his </a:t>
            </a:r>
            <a:r>
              <a:rPr lang="en-US" sz="2000" b="1" dirty="0">
                <a:solidFill>
                  <a:schemeClr val="bg1"/>
                </a:solidFill>
              </a:rPr>
              <a:t>Lord’s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coming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如果畏懼祂的來臨，這是對基督哪一種的愛？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For what sort of love is it of Christ, to fear that he comes?</a:t>
            </a:r>
          </a:p>
          <a:p>
            <a:pPr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我們愛基督，卻懼怕祂的來臨（按：比如死亡），姊妹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弟兄們，我們不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覺得羞恥嗎？我們確實愛祂嗎？或我們更愛自己的罪惡？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Sisters/brothers, are we not ashamed? We love him, and yet we fear lest He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come. Are we sure that we love him? Or do we love our sins more?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1453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宋体</vt:lpstr>
      <vt:lpstr>Arial</vt:lpstr>
      <vt:lpstr>Calibri</vt:lpstr>
      <vt:lpstr>Office Theme</vt:lpstr>
      <vt:lpstr>萬般帶不走</vt:lpstr>
      <vt:lpstr>惟有業隨身 </vt:lpstr>
      <vt:lpstr>業</vt:lpstr>
      <vt:lpstr>帶不走業隨身</vt:lpstr>
      <vt:lpstr>PowerPoint Presentation</vt:lpstr>
      <vt:lpstr>聖詠96</vt:lpstr>
      <vt:lpstr>奧思定聖詠96釋義</vt:lpstr>
      <vt:lpstr>PowerPoint Presentation</vt:lpstr>
      <vt:lpstr>PowerPoint Presentation</vt:lpstr>
      <vt:lpstr>PowerPoint Presentation</vt:lpstr>
      <vt:lpstr>PowerPoint Presentation</vt:lpstr>
      <vt:lpstr>96:12 原野及其中的一切都要舞蹈，森林中的一切樹木各顯歡樂， 96:13 在上主面前歡樂，因為他己駕臨，因為他己駕臨，要統治大地乾坤；</vt:lpstr>
      <vt:lpstr>96:13 他要以正義審判普世人群，以他的忠信治理天下萬民。 </vt:lpstr>
      <vt:lpstr>PowerPoint Presentation</vt:lpstr>
      <vt:lpstr>PowerPoint Presentation</vt:lpstr>
      <vt:lpstr>反思</vt:lpstr>
      <vt:lpstr>製作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万般带不走</dc:title>
  <dc:creator>Abraham Chiu</dc:creator>
  <cp:lastModifiedBy>Marise Chan</cp:lastModifiedBy>
  <cp:revision>49</cp:revision>
  <dcterms:created xsi:type="dcterms:W3CDTF">2012-11-19T16:51:34Z</dcterms:created>
  <dcterms:modified xsi:type="dcterms:W3CDTF">2013-02-18T07:53:54Z</dcterms:modified>
</cp:coreProperties>
</file>